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68" r:id="rId3"/>
    <p:sldId id="257" r:id="rId4"/>
    <p:sldId id="258" r:id="rId5"/>
    <p:sldId id="259" r:id="rId6"/>
    <p:sldId id="264" r:id="rId7"/>
    <p:sldId id="261" r:id="rId8"/>
    <p:sldId id="262" r:id="rId9"/>
    <p:sldId id="265" r:id="rId10"/>
    <p:sldId id="266" r:id="rId11"/>
    <p:sldId id="267" r:id="rId12"/>
    <p:sldId id="260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eg>
</file>

<file path=ppt/media/image14.jpg>
</file>

<file path=ppt/media/image15.png>
</file>

<file path=ppt/media/image16.svg>
</file>

<file path=ppt/media/image17.jpeg>
</file>

<file path=ppt/media/image2.png>
</file>

<file path=ppt/media/image3.png>
</file>

<file path=ppt/media/image4.jp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853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296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792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251483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09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697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7663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20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52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36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060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900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83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93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68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94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95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3BD54-29B9-3D42-B178-776ED395AA85}" type="datetimeFigureOut">
              <a:rPr lang="en-US" smtClean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B3423-611C-6944-BA94-F2572F3624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5291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https://edu.codigoiot.com/mod/glossary/showentry.php?eid=25&amp;displayformat=dictionary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du.codigoiot.com/mod/glossary/showentry.php?eid=28&amp;displayformat=dictionary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jpe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vid19.cdmx.gob.mx/" TargetMode="External"/><Relationship Id="rId2" Type="http://schemas.openxmlformats.org/officeDocument/2006/relationships/hyperlink" Target="https://doi.org/10.1126/science.abd9149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un.org/sustainabledevelopment/es/health/" TargetMode="External"/><Relationship Id="rId4" Type="http://schemas.openxmlformats.org/officeDocument/2006/relationships/hyperlink" Target="https://www.washingtonpost.com/health/2021/02/10/carbon-dioxide-device-coronaviru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.mx/interiores-Temperatura-exteriores-recargable-incorporada/dp/B098Q5XZTK/ref=sr_1_1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s://edu.codigoiot.com/mod/glossary/showentry.php?eid=28&amp;displayformat=dictionar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Vídeo 21">
            <a:extLst>
              <a:ext uri="{FF2B5EF4-FFF2-40B4-BE49-F238E27FC236}">
                <a16:creationId xmlns:a16="http://schemas.microsoft.com/office/drawing/2014/main" id="{E50BA6C4-34C9-47D6-8792-E99953C418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6CB3426-D055-EC4D-BB75-7A1A2BC0F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361" y="1625608"/>
            <a:ext cx="8621277" cy="2722164"/>
          </a:xfrm>
        </p:spPr>
        <p:txBody>
          <a:bodyPr>
            <a:normAutofit fontScale="90000"/>
          </a:bodyPr>
          <a:lstStyle/>
          <a:p>
            <a:r>
              <a:rPr lang="es-MX" b="1" dirty="0"/>
              <a:t>Red de monitorización de CO</a:t>
            </a:r>
            <a:r>
              <a:rPr lang="es-MX" b="1" baseline="30000" dirty="0"/>
              <a:t>2</a:t>
            </a:r>
            <a:br>
              <a:rPr lang="es-MX" b="1" dirty="0"/>
            </a:br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E247CB5-EE6D-3342-B20C-F52D65660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361" y="4466845"/>
            <a:ext cx="10562172" cy="1747688"/>
          </a:xfrm>
        </p:spPr>
        <p:txBody>
          <a:bodyPr>
            <a:normAutofit fontScale="92500" lnSpcReduction="20000"/>
          </a:bodyPr>
          <a:lstStyle/>
          <a:p>
            <a:r>
              <a:rPr lang="es-MX" dirty="0"/>
              <a:t>Universidad Autónoma Metropoitada Ubidad Cuajimalpa</a:t>
            </a:r>
          </a:p>
          <a:p>
            <a:r>
              <a:rPr lang="es-MX" dirty="0"/>
              <a:t>Diplomado el Internet de las Cosas </a:t>
            </a:r>
          </a:p>
          <a:p>
            <a:endParaRPr lang="es-MX" dirty="0"/>
          </a:p>
          <a:p>
            <a:r>
              <a:rPr lang="es-MX" dirty="0"/>
              <a:t>* Dr. Adán Geovanni Medrano Chávez</a:t>
            </a:r>
          </a:p>
          <a:p>
            <a:r>
              <a:rPr lang="es-MX" dirty="0"/>
              <a:t>* Dra. Areli Rojo Hernández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04878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2D3AF7-ED3F-DD4A-B7C7-B17AEE854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3600" y="1136566"/>
            <a:ext cx="6832600" cy="5082119"/>
          </a:xfrm>
        </p:spPr>
        <p:txBody>
          <a:bodyPr>
            <a:normAutofit/>
          </a:bodyPr>
          <a:lstStyle/>
          <a:p>
            <a:pPr lvl="1" algn="just"/>
            <a:r>
              <a:rPr lang="es-MX" sz="1800" dirty="0"/>
              <a:t>Abrir la aplicación MQTT dash en un teléfono inteligente Android.</a:t>
            </a:r>
          </a:p>
          <a:p>
            <a:pPr lvl="1" algn="just"/>
            <a:r>
              <a:rPr lang="es-MX" sz="1800" dirty="0"/>
              <a:t>En la aplicación MQTT dash, oprimir el botón (+) para agregar un tablero de monitorización. El tablero requiere un nombre, la dirección IP del bróker y su correspondiente número de puerto, el 1883 por omisión.</a:t>
            </a:r>
          </a:p>
          <a:p>
            <a:pPr lvl="1" algn="just"/>
            <a:r>
              <a:rPr lang="es-MX" sz="1800" dirty="0"/>
              <a:t>En el tablero recién creado, oprimir el botón de (+), después, elegir la opción de texto para suscribirse a los temas que los sensores remotos publican, en nuestro caso: esp32/C722/CO2/ppm y esp32/LabRed/CO2/ppm. Se debe agregar un tema por cada sensor remoto de CO2.</a:t>
            </a:r>
          </a:p>
          <a:p>
            <a:pPr lvl="1" algn="just"/>
            <a:r>
              <a:rPr lang="es-MX" sz="1800" dirty="0"/>
              <a:t>Si los pasos anteriores se realizan exitosamente, entonces la lectura de los sensores podrá ser leída desde el teléfono inteligente.</a:t>
            </a:r>
          </a:p>
          <a:p>
            <a:endParaRPr lang="es-MX" sz="1500" dirty="0"/>
          </a:p>
        </p:txBody>
      </p:sp>
      <p:pic>
        <p:nvPicPr>
          <p:cNvPr id="6" name="Imagen 5" descr="Un circuito electrónico&#10;&#10;Descripción generada automáticamente con confianza baja">
            <a:extLst>
              <a:ext uri="{FF2B5EF4-FFF2-40B4-BE49-F238E27FC236}">
                <a16:creationId xmlns:a16="http://schemas.microsoft.com/office/drawing/2014/main" id="{73E9DFA1-9BCE-8A4D-8FD8-B8E7CF562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3212" y="1744060"/>
            <a:ext cx="4859949" cy="36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28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2D45E3-106F-3D4A-BB3D-1A73B5505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" y="764373"/>
            <a:ext cx="6832600" cy="1293028"/>
          </a:xfrm>
        </p:spPr>
        <p:txBody>
          <a:bodyPr>
            <a:normAutofit/>
          </a:bodyPr>
          <a:lstStyle/>
          <a:p>
            <a:r>
              <a:rPr lang="es-MX" dirty="0"/>
              <a:t>Calibración de los sensores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FF679D9-7215-7744-BDD5-CB265F681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760" y="2194560"/>
            <a:ext cx="6832600" cy="4024125"/>
          </a:xfrm>
        </p:spPr>
        <p:txBody>
          <a:bodyPr>
            <a:normAutofit/>
          </a:bodyPr>
          <a:lstStyle/>
          <a:p>
            <a:r>
              <a:rPr lang="es-MX" sz="1700"/>
              <a:t>En caso de que la lectura inicial sea menor a los 400 ppm, es necesario realizar el proceso de calibración del sensor el cual se explica a continuación.</a:t>
            </a:r>
          </a:p>
          <a:p>
            <a:r>
              <a:rPr lang="es-MX" sz="1700"/>
              <a:t>Presionar el botón reset del ESP32 al mismo tiempo que el botón de Calibración del sistema.</a:t>
            </a:r>
          </a:p>
          <a:p>
            <a:r>
              <a:rPr lang="es-MX" sz="1700"/>
              <a:t>Mantener ambos botones apretados durante al menos 3 segundos.</a:t>
            </a:r>
          </a:p>
          <a:p>
            <a:r>
              <a:rPr lang="es-MX" sz="1700"/>
              <a:t>Soltar el botón de reset del ESP32 manteniendo únicamente la presión sobre el botón de calibración.</a:t>
            </a:r>
          </a:p>
          <a:p>
            <a:r>
              <a:rPr lang="es-MX" sz="1700"/>
              <a:t>Dejar apretado el botón de calibración durante 10 segundos y luego soltar.</a:t>
            </a:r>
          </a:p>
          <a:p>
            <a:r>
              <a:rPr lang="es-MX" sz="1700"/>
              <a:t>Esperar que la nueva lectura se actualice tanto en el monitor O</a:t>
            </a:r>
            <a:r>
              <a:rPr lang="es-MX" sz="1700">
                <a:hlinkClick r:id="rId2" tooltip="Glosario de términos: LED"/>
              </a:rPr>
              <a:t>LED</a:t>
            </a:r>
            <a:r>
              <a:rPr lang="es-MX" sz="1700"/>
              <a:t> como en el cliente Android.</a:t>
            </a:r>
          </a:p>
          <a:p>
            <a:endParaRPr lang="es-MX" sz="1700"/>
          </a:p>
        </p:txBody>
      </p:sp>
      <p:pic>
        <p:nvPicPr>
          <p:cNvPr id="5" name="Imagen 4" descr="Un circuito electrónico&#10;&#10;Descripción generada automáticamente con confianza baja">
            <a:extLst>
              <a:ext uri="{FF2B5EF4-FFF2-40B4-BE49-F238E27FC236}">
                <a16:creationId xmlns:a16="http://schemas.microsoft.com/office/drawing/2014/main" id="{37B95CE8-9FF9-6D48-A3B8-11F3619F0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238" y="933480"/>
            <a:ext cx="3644962" cy="509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117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413590B-CB36-47BC-B705-69813F7B5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7759B06-A3ED-47D4-8CD7-FF068277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E67025B-C374-417F-8D28-E056A1FE2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113F262-73CC-CD41-88CD-5C5D3356A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6751948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/>
              <a:t>Diagrama de la infraestructura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119090-A12E-4040-998B-12001BFA13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2194560"/>
            <a:ext cx="6770802" cy="402412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s-MX" dirty="0"/>
              <a:t>La LAN dispone de un servidor DHCP que asigna automáticamente direcciones IP a los sensores remotos. El telefóno inteligente y la Raspberry también obtienen su dirección IP vía DHCP, aunque la raspberry puede encontrarse mediante el </a:t>
            </a:r>
            <a:r>
              <a:rPr lang="es-MX" dirty="0">
                <a:hlinkClick r:id="rId3" tooltip="Glosario de términos: Protocolo"/>
              </a:rPr>
              <a:t>protocolo</a:t>
            </a:r>
            <a:r>
              <a:rPr lang="es-MX" dirty="0"/>
              <a:t> mDNS.</a:t>
            </a:r>
            <a:br>
              <a:rPr lang="es-MX" dirty="0"/>
            </a:br>
            <a:br>
              <a:rPr lang="es-MX" dirty="0"/>
            </a:br>
            <a:r>
              <a:rPr lang="es-MX" dirty="0"/>
              <a:t>Las direcciones IP del sistema son privadas, por lo que el bróker no puede accederse desde la Internet pública.</a:t>
            </a:r>
            <a:br>
              <a:rPr lang="es-MX" dirty="0"/>
            </a:br>
            <a:br>
              <a:rPr lang="es-MX" dirty="0"/>
            </a:br>
            <a:r>
              <a:rPr lang="es-MX" dirty="0"/>
              <a:t>Los sensores remotos envían vía WiFi sus mediciones al bróker </a:t>
            </a:r>
            <a:r>
              <a:rPr lang="es-MX" dirty="0">
                <a:hlinkClick r:id="rId3" tooltip="Glosario de términos: MQTT"/>
              </a:rPr>
              <a:t>MQTT</a:t>
            </a:r>
            <a:r>
              <a:rPr lang="es-MX" dirty="0"/>
              <a:t>.</a:t>
            </a:r>
            <a:br>
              <a:rPr lang="es-MX" dirty="0"/>
            </a:br>
            <a:br>
              <a:rPr lang="es-MX" dirty="0"/>
            </a:br>
            <a:r>
              <a:rPr lang="es-MX" dirty="0"/>
              <a:t>El teléfono inteligente puede se conecta al bróker mediante la aplicación MQTT dash.</a:t>
            </a:r>
            <a:endParaRPr lang="en-US" dirty="0"/>
          </a:p>
        </p:txBody>
      </p:sp>
      <p:sp>
        <p:nvSpPr>
          <p:cNvPr id="16" name="Rounded Rectangle 14">
            <a:extLst>
              <a:ext uri="{FF2B5EF4-FFF2-40B4-BE49-F238E27FC236}">
                <a16:creationId xmlns:a16="http://schemas.microsoft.com/office/drawing/2014/main" id="{7183F3E8-5B76-4210-B693-CB19330BB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8475" y="1075591"/>
            <a:ext cx="3303482" cy="5148371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áfico 1">
            <a:extLst>
              <a:ext uri="{FF2B5EF4-FFF2-40B4-BE49-F238E27FC236}">
                <a16:creationId xmlns:a16="http://schemas.microsoft.com/office/drawing/2014/main" id="{3740F60A-C69C-8546-B359-469E5389FB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42114" y="1484390"/>
            <a:ext cx="2636238" cy="2029527"/>
          </a:xfrm>
          <a:prstGeom prst="rect">
            <a:avLst/>
          </a:prstGeom>
        </p:spPr>
      </p:pic>
      <p:pic>
        <p:nvPicPr>
          <p:cNvPr id="5" name="Imagen 4" descr="Un circuito electrónico&#10;&#10;Descripción generada automáticamente con confianza media">
            <a:extLst>
              <a:ext uri="{FF2B5EF4-FFF2-40B4-BE49-F238E27FC236}">
                <a16:creationId xmlns:a16="http://schemas.microsoft.com/office/drawing/2014/main" id="{6250649C-8114-0449-B14B-7F74EE140CD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6044" y="3706608"/>
            <a:ext cx="1348346" cy="214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3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ACC6E0-7381-4049-BB18-CF51EE823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Referencias</a:t>
            </a:r>
            <a:br>
              <a:rPr lang="es-MX" b="1" dirty="0"/>
            </a:b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FCD715-1DC9-8447-A05B-21F49A598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MX" dirty="0"/>
              <a:t>Wang, C. C., Prather, K. A., Sznitman, J., Jimenez, J. L., Lakdawala, S. S., Tufekci, Z., &amp; Marr, L. C. (2021). </a:t>
            </a:r>
            <a:r>
              <a:rPr lang="es-MX" i="1" dirty="0"/>
              <a:t>Airborne transmission of respiratory viruses</a:t>
            </a:r>
            <a:r>
              <a:rPr lang="es-MX" dirty="0"/>
              <a:t>. Science (New York, N.Y.), 373(6558), eabd9149. </a:t>
            </a:r>
            <a:r>
              <a:rPr lang="es-MX" dirty="0">
                <a:hlinkClick r:id="rId2"/>
              </a:rPr>
              <a:t>https://doi.org/10.1126/science.abd9149</a:t>
            </a:r>
            <a:endParaRPr lang="es-MX" dirty="0"/>
          </a:p>
          <a:p>
            <a:r>
              <a:rPr lang="es-MX" dirty="0"/>
              <a:t>Gobierno de la Ciudad de México. (2021, julio). </a:t>
            </a:r>
            <a:r>
              <a:rPr lang="es-MX" i="1" dirty="0"/>
              <a:t>COVID-19 CDMX</a:t>
            </a:r>
            <a:r>
              <a:rPr lang="es-MX" dirty="0"/>
              <a:t>. </a:t>
            </a:r>
            <a:r>
              <a:rPr lang="es-MX" dirty="0">
                <a:hlinkClick r:id="rId3"/>
              </a:rPr>
              <a:t>https://www.covid19.cdmx.gob.mx/</a:t>
            </a:r>
            <a:endParaRPr lang="es-MX" dirty="0"/>
          </a:p>
          <a:p>
            <a:r>
              <a:rPr lang="es-MX" dirty="0"/>
              <a:t>Money, C. (2021, septiembre). </a:t>
            </a:r>
            <a:r>
              <a:rPr lang="es-MX" i="1" dirty="0"/>
              <a:t>The coronavirus is airborne. Here’s how to know if you’re breathing other people’s breath.</a:t>
            </a:r>
            <a:r>
              <a:rPr lang="es-MX" dirty="0"/>
              <a:t>. The Washington Post. </a:t>
            </a:r>
            <a:r>
              <a:rPr lang="es-MX" dirty="0">
                <a:hlinkClick r:id="rId4"/>
              </a:rPr>
              <a:t>https://www.washingtonpost.com/health/2021/02/10/carbon-dioxide-device-coronavirus/</a:t>
            </a:r>
            <a:endParaRPr lang="es-MX" dirty="0"/>
          </a:p>
          <a:p>
            <a:r>
              <a:rPr lang="es-MX" dirty="0"/>
              <a:t>Naciones Unidas. (2021, julio). </a:t>
            </a:r>
            <a:r>
              <a:rPr lang="es-MX" i="1" dirty="0"/>
              <a:t>Salud - Desarrollo Sostenible</a:t>
            </a:r>
            <a:r>
              <a:rPr lang="es-MX" dirty="0"/>
              <a:t>. </a:t>
            </a:r>
            <a:r>
              <a:rPr lang="es-MX" dirty="0">
                <a:hlinkClick r:id="rId5"/>
              </a:rPr>
              <a:t>https://www.un.org/sustainabledevelopment/es/health/</a:t>
            </a: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30299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C7104-D30C-364B-AB3E-27560FCAF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DB3AD5-FEDD-8442-9C61-123BEB4DF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2300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F41089-41CD-3B4B-B01C-EB67A35B3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" y="764373"/>
            <a:ext cx="6832600" cy="1293028"/>
          </a:xfrm>
        </p:spPr>
        <p:txBody>
          <a:bodyPr>
            <a:normAutofit/>
          </a:bodyPr>
          <a:lstStyle/>
          <a:p>
            <a:r>
              <a:rPr lang="es-MX" b="1" dirty="0"/>
              <a:t>Objetivo general</a:t>
            </a:r>
            <a:br>
              <a:rPr lang="es-MX" b="1" dirty="0"/>
            </a:b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4A0C87-7A4C-B04F-94C4-86D9211DE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760" y="2194560"/>
            <a:ext cx="6832600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MX" dirty="0"/>
          </a:p>
          <a:p>
            <a:pPr algn="just"/>
            <a:r>
              <a:rPr lang="es-MX" dirty="0"/>
              <a:t>Diseñar e implementar sensores que capture mediciones de CO</a:t>
            </a:r>
            <a:r>
              <a:rPr lang="es-MX" baseline="-25000" dirty="0"/>
              <a:t>2</a:t>
            </a:r>
            <a:r>
              <a:rPr lang="es-MX" dirty="0"/>
              <a:t>. Las mediciones serán enviadas a un bróker MQTT. Los sensores estarían energizados mediante la red eléctrica, asimismo, estos dispositivos estarán conectados a una internet privada via WiFi, al igual que el bróker. La realización del proyecto debe producir 2 sensores.</a:t>
            </a:r>
          </a:p>
          <a:p>
            <a:endParaRPr lang="es-MX" dirty="0"/>
          </a:p>
        </p:txBody>
      </p:sp>
      <p:pic>
        <p:nvPicPr>
          <p:cNvPr id="5" name="Imagen 4" descr="Imagen borrosa de una persona&#10;&#10;Descripción generada automáticamente con confianza baja">
            <a:extLst>
              <a:ext uri="{FF2B5EF4-FFF2-40B4-BE49-F238E27FC236}">
                <a16:creationId xmlns:a16="http://schemas.microsoft.com/office/drawing/2014/main" id="{D22E2803-8096-1644-8301-9A877E3A8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238" y="2694181"/>
            <a:ext cx="4028560" cy="174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42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197AC3-B85F-3442-978F-B7FC47223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170" y="1260627"/>
            <a:ext cx="3521830" cy="4953741"/>
          </a:xfrm>
        </p:spPr>
        <p:txBody>
          <a:bodyPr anchor="t">
            <a:normAutofit/>
          </a:bodyPr>
          <a:lstStyle/>
          <a:p>
            <a:r>
              <a:rPr lang="es-MX" b="1" dirty="0"/>
              <a:t>Objetivos específicos</a:t>
            </a:r>
            <a:br>
              <a:rPr lang="es-MX" b="1" dirty="0"/>
            </a:b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4E3786-D32A-1E48-B390-61D3FD8E9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610" y="1260628"/>
            <a:ext cx="7004590" cy="2890619"/>
          </a:xfrm>
        </p:spPr>
        <p:txBody>
          <a:bodyPr>
            <a:normAutofit/>
          </a:bodyPr>
          <a:lstStyle/>
          <a:p>
            <a:r>
              <a:rPr lang="es-MX" sz="2000"/>
              <a:t>Diseñar e implementar un sensor remoto de CO</a:t>
            </a:r>
            <a:r>
              <a:rPr lang="es-MX" sz="2000" baseline="-25000"/>
              <a:t>2</a:t>
            </a:r>
            <a:r>
              <a:rPr lang="es-MX" sz="2000"/>
              <a:t> configurable.</a:t>
            </a:r>
          </a:p>
          <a:p>
            <a:r>
              <a:rPr lang="es-MX" sz="2000"/>
              <a:t>Configurar una internet privada según la arquitectura de red del objetivo cinco.</a:t>
            </a:r>
          </a:p>
          <a:p>
            <a:r>
              <a:rPr lang="es-MX" sz="2000"/>
              <a:t>Conectar los sensores al bróker.</a:t>
            </a:r>
          </a:p>
          <a:p>
            <a:r>
              <a:rPr lang="es-MX" sz="2000"/>
              <a:t>Conectar un cliente MQTT al bróker.</a:t>
            </a:r>
          </a:p>
          <a:p>
            <a:r>
              <a:rPr lang="es-MX" sz="2000"/>
              <a:t>Verificar que el sistema de monitorización opera correctamente.</a:t>
            </a:r>
          </a:p>
          <a:p>
            <a:pPr marL="0" indent="0">
              <a:buNone/>
            </a:pPr>
            <a:endParaRPr lang="es-MX" sz="2000"/>
          </a:p>
        </p:txBody>
      </p:sp>
      <p:pic>
        <p:nvPicPr>
          <p:cNvPr id="5" name="Imagen 4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F0ECA6E2-C5D9-B544-B7D9-3DD38D1DF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610" y="4292724"/>
            <a:ext cx="3660276" cy="192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818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3DF0A5-FB44-7F44-8405-6201F3864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s-MX" b="1" dirty="0"/>
              <a:t>Justificación</a:t>
            </a:r>
            <a:br>
              <a:rPr lang="es-MX" b="1" dirty="0"/>
            </a:b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032B83F-8A83-0D4B-9D34-78EB043E2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33" y="2625937"/>
            <a:ext cx="4521200" cy="2797492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C6C55C-07C8-EE41-BC4E-E492190CA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2211493"/>
            <a:ext cx="6671733" cy="4024125"/>
          </a:xfrm>
        </p:spPr>
        <p:txBody>
          <a:bodyPr>
            <a:normAutofit/>
          </a:bodyPr>
          <a:lstStyle/>
          <a:p>
            <a:r>
              <a:rPr lang="es-MX" sz="1500" dirty="0"/>
              <a:t>La realización de este proyecto requiere del uso de las tecnologías de la Internet de las Cosas porque su principal función es la monitorización de los niveles de CO</a:t>
            </a:r>
            <a:r>
              <a:rPr lang="es-MX" sz="1500" baseline="-25000" dirty="0"/>
              <a:t>2</a:t>
            </a:r>
            <a:r>
              <a:rPr lang="es-MX" sz="1500" dirty="0"/>
              <a:t> mediante un dispositivo configurable.</a:t>
            </a:r>
          </a:p>
          <a:p>
            <a:r>
              <a:rPr lang="es-MX" sz="1500" dirty="0"/>
              <a:t>Los datos que el sistema capture serán procesados y presentados de tal manera que sea sencillo tomar decisiones sobre qué áreas ventilar y cuándo hacerlo.</a:t>
            </a:r>
          </a:p>
          <a:p>
            <a:r>
              <a:rPr lang="es-MX" sz="1500" dirty="0"/>
              <a:t>El sistema de monitorización sería diseñado para el bróker, la aplicación cliente MQTT y los sensores remotos puedan ser actualizados.</a:t>
            </a:r>
          </a:p>
          <a:p>
            <a:r>
              <a:rPr lang="es-MX" sz="1500" dirty="0"/>
              <a:t> Asimismo, sería necesario dar mantenimiento preventivo y correctivo a los sensores remotos para asegurar que estos están operando correctamente.</a:t>
            </a:r>
          </a:p>
          <a:p>
            <a:endParaRPr lang="es-MX" sz="1500" dirty="0"/>
          </a:p>
          <a:p>
            <a:pPr marL="0" indent="0">
              <a:buNone/>
            </a:pPr>
            <a:endParaRPr lang="es-MX" sz="1500" dirty="0"/>
          </a:p>
          <a:p>
            <a:endParaRPr lang="es-MX" sz="1500" dirty="0"/>
          </a:p>
        </p:txBody>
      </p:sp>
    </p:spTree>
    <p:extLst>
      <p:ext uri="{BB962C8B-B14F-4D97-AF65-F5344CB8AC3E}">
        <p14:creationId xmlns:p14="http://schemas.microsoft.com/office/powerpoint/2010/main" val="2794191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3BE109-97A0-FE4D-B5A0-BAD09BE10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441450"/>
            <a:ext cx="4286899" cy="4777235"/>
          </a:xfrm>
        </p:spPr>
        <p:txBody>
          <a:bodyPr>
            <a:normAutofit/>
          </a:bodyPr>
          <a:lstStyle/>
          <a:p>
            <a:r>
              <a:rPr lang="es-MX" sz="1800" dirty="0"/>
              <a:t>Finalmente, la realización de este proyecto contribuiría al alcance del objetivo tres de la agenda 2030 de los Objetivos de Desarrollo Sostenible de las Naciones Unidas (Naciones Unidas, 2021): «</a:t>
            </a:r>
            <a:r>
              <a:rPr lang="es-MX" sz="1800" i="1" dirty="0"/>
              <a:t>Garantizar una vida sana y promover el bienestar para todos en todas las edades</a:t>
            </a:r>
            <a:r>
              <a:rPr lang="es-MX" sz="1800" dirty="0"/>
              <a:t>». Particularmente, el aporte se haría en el objetivo 3.d «</a:t>
            </a:r>
            <a:r>
              <a:rPr lang="es-MX" sz="1800" i="1" dirty="0"/>
              <a:t>Reforzar la capacidad de todos los países, en particular los países en desarrollo, en materia de alerta temprana, reducción de riesgos y gestión de los riesgos para la salud nacional y mundial</a:t>
            </a:r>
            <a:r>
              <a:rPr lang="es-MX" sz="1800" dirty="0"/>
              <a:t>».</a:t>
            </a:r>
          </a:p>
          <a:p>
            <a:endParaRPr lang="es-MX" sz="1600" dirty="0"/>
          </a:p>
        </p:txBody>
      </p:sp>
      <p:pic>
        <p:nvPicPr>
          <p:cNvPr id="5" name="Imagen 4" descr="Imagen que contiene interior, ventana, tabla, computadora&#10;&#10;Descripción generada automáticamente">
            <a:extLst>
              <a:ext uri="{FF2B5EF4-FFF2-40B4-BE49-F238E27FC236}">
                <a16:creationId xmlns:a16="http://schemas.microsoft.com/office/drawing/2014/main" id="{3779DA0D-D31A-9345-9A77-A05C340E4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699" y="1481521"/>
            <a:ext cx="6533501" cy="400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30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D64510-F710-4549-954C-835058267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3600" y="764373"/>
            <a:ext cx="6832600" cy="1293028"/>
          </a:xfrm>
        </p:spPr>
        <p:txBody>
          <a:bodyPr>
            <a:normAutofit/>
          </a:bodyPr>
          <a:lstStyle/>
          <a:p>
            <a:r>
              <a:rPr lang="es-MX" dirty="0"/>
              <a:t>Software Requerido</a:t>
            </a:r>
          </a:p>
        </p:txBody>
      </p:sp>
      <p:pic>
        <p:nvPicPr>
          <p:cNvPr id="5" name="Imagen 4" descr="Imagen de la 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0090B57B-74DE-A042-A94D-6B0D44938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05" y="2163438"/>
            <a:ext cx="3644962" cy="2806206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EC77F9-EAA6-0944-8401-33856DAD8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3600" y="2194560"/>
            <a:ext cx="6832600" cy="4024125"/>
          </a:xfrm>
        </p:spPr>
        <p:txBody>
          <a:bodyPr>
            <a:normAutofit/>
          </a:bodyPr>
          <a:lstStyle/>
          <a:p>
            <a:r>
              <a:rPr lang="es-MX" dirty="0"/>
              <a:t>Editor de código fuente VS Code.</a:t>
            </a:r>
          </a:p>
          <a:p>
            <a:r>
              <a:rPr lang="es-MX" dirty="0"/>
              <a:t>Terminal de comandos.</a:t>
            </a:r>
          </a:p>
          <a:p>
            <a:r>
              <a:rPr lang="es-MX" dirty="0"/>
              <a:t>Extensiones de VS Code para programar en C/C++, Arduino C, Python y Markdown.</a:t>
            </a:r>
          </a:p>
          <a:p>
            <a:r>
              <a:rPr lang="es-MX" dirty="0"/>
              <a:t>Compiladores GCC o CLANG.</a:t>
            </a:r>
          </a:p>
          <a:p>
            <a:r>
              <a:rPr lang="es-MX" dirty="0"/>
              <a:t>Interpreté Python 3.9.</a:t>
            </a: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78316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86DAE70-3682-4A2E-AE74-4A34E043A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E29DDAB-30FE-4909-AD44-817ED48F12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36BFC72-63B4-0043-8ECA-9B651E172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7772401" cy="1293028"/>
          </a:xfrm>
        </p:spPr>
        <p:txBody>
          <a:bodyPr>
            <a:normAutofit/>
          </a:bodyPr>
          <a:lstStyle/>
          <a:p>
            <a:r>
              <a:rPr lang="es-MX" b="1"/>
              <a:t>Hardware Requerido</a:t>
            </a:r>
            <a:br>
              <a:rPr lang="es-MX" b="1"/>
            </a:b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683414D-B45A-B541-8729-097708D5A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2194560"/>
            <a:ext cx="7839076" cy="4024125"/>
          </a:xfrm>
        </p:spPr>
        <p:txBody>
          <a:bodyPr>
            <a:normAutofit/>
          </a:bodyPr>
          <a:lstStyle/>
          <a:p>
            <a:r>
              <a:rPr lang="es-MX"/>
              <a:t>Placas de desarrollo ESP32.</a:t>
            </a:r>
          </a:p>
          <a:p>
            <a:r>
              <a:rPr lang="es-MX"/>
              <a:t>Sensores de CO</a:t>
            </a:r>
            <a:r>
              <a:rPr lang="es-MX" baseline="-25000"/>
              <a:t>2</a:t>
            </a:r>
            <a:r>
              <a:rPr lang="es-MX"/>
              <a:t> CM1107-N.</a:t>
            </a:r>
          </a:p>
          <a:p>
            <a:r>
              <a:rPr lang="es-MX"/>
              <a:t>Monitor de CO</a:t>
            </a:r>
            <a:r>
              <a:rPr lang="es-MX" baseline="-25000"/>
              <a:t>2</a:t>
            </a:r>
            <a:r>
              <a:rPr lang="es-MX"/>
              <a:t> </a:t>
            </a:r>
            <a:r>
              <a:rPr lang="es-MX">
                <a:hlinkClick r:id="rId3"/>
              </a:rPr>
              <a:t>https://www.amazon.com.mx/interiores-Temperatura-exteriores-recargable-incorporada/dp/B098Q5XZTK/ref=sr_1_1</a:t>
            </a:r>
            <a:endParaRPr lang="es-MX"/>
          </a:p>
          <a:p>
            <a:r>
              <a:rPr lang="es-MX"/>
              <a:t>Elementos electrónicos (alambres, resistores, capacitores, ledes, tabletas de desarrollo, etc.).</a:t>
            </a:r>
          </a:p>
          <a:p>
            <a:r>
              <a:rPr lang="es-MX"/>
              <a:t>Raspberry Pi.</a:t>
            </a:r>
          </a:p>
          <a:p>
            <a:r>
              <a:rPr lang="es-MX"/>
              <a:t>PC.</a:t>
            </a:r>
            <a:endParaRPr lang="es-MX" dirty="0"/>
          </a:p>
        </p:txBody>
      </p:sp>
      <p:sp>
        <p:nvSpPr>
          <p:cNvPr id="19" name="Rounded Rectangle 11">
            <a:extLst>
              <a:ext uri="{FF2B5EF4-FFF2-40B4-BE49-F238E27FC236}">
                <a16:creationId xmlns:a16="http://schemas.microsoft.com/office/drawing/2014/main" id="{B7E028C9-978A-4D08-BAAC-61BFD78C51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3593" y="841323"/>
            <a:ext cx="2194560" cy="1645920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Un celular encima de una superficie&#10;&#10;Descripción generada automáticamente con confianza media">
            <a:extLst>
              <a:ext uri="{FF2B5EF4-FFF2-40B4-BE49-F238E27FC236}">
                <a16:creationId xmlns:a16="http://schemas.microsoft.com/office/drawing/2014/main" id="{FB3359EA-E344-3B4A-A68C-CC6CA9DFF3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5797" y="1005915"/>
            <a:ext cx="1310152" cy="1316736"/>
          </a:xfrm>
          <a:prstGeom prst="rect">
            <a:avLst/>
          </a:prstGeom>
        </p:spPr>
      </p:pic>
      <p:sp>
        <p:nvSpPr>
          <p:cNvPr id="24" name="Rounded Rectangle 43">
            <a:extLst>
              <a:ext uri="{FF2B5EF4-FFF2-40B4-BE49-F238E27FC236}">
                <a16:creationId xmlns:a16="http://schemas.microsoft.com/office/drawing/2014/main" id="{6E691307-8EBA-4331-BF49-F7AFBAEBA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3593" y="2651835"/>
            <a:ext cx="2194560" cy="1645920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n 9" descr="Imagen en blanco y negro de una caja&#10;&#10;Descripción generada automáticamente con confianza baja">
            <a:extLst>
              <a:ext uri="{FF2B5EF4-FFF2-40B4-BE49-F238E27FC236}">
                <a16:creationId xmlns:a16="http://schemas.microsoft.com/office/drawing/2014/main" id="{1867FDDE-155B-0343-9FA7-362163A1E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7102" y="2816427"/>
            <a:ext cx="1567542" cy="1316736"/>
          </a:xfrm>
          <a:prstGeom prst="rect">
            <a:avLst/>
          </a:prstGeom>
        </p:spPr>
      </p:pic>
      <p:sp>
        <p:nvSpPr>
          <p:cNvPr id="23" name="Rounded Rectangle 45">
            <a:extLst>
              <a:ext uri="{FF2B5EF4-FFF2-40B4-BE49-F238E27FC236}">
                <a16:creationId xmlns:a16="http://schemas.microsoft.com/office/drawing/2014/main" id="{A529EEA5-656B-4267-96C2-1AD4AAE59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3593" y="4462347"/>
            <a:ext cx="2194560" cy="1645920"/>
          </a:xfrm>
          <a:prstGeom prst="roundRect">
            <a:avLst>
              <a:gd name="adj" fmla="val 3468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 descr="Un circuito electrónico&#10;&#10;Descripción generada automáticamente con confianza media">
            <a:extLst>
              <a:ext uri="{FF2B5EF4-FFF2-40B4-BE49-F238E27FC236}">
                <a16:creationId xmlns:a16="http://schemas.microsoft.com/office/drawing/2014/main" id="{01002C9F-46D5-5E4B-ACB1-462BB028AE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8185" y="4637089"/>
            <a:ext cx="1865376" cy="129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788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12BEA-5B92-5F4C-9015-6092B7798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3600" y="764373"/>
            <a:ext cx="6832600" cy="1293028"/>
          </a:xfrm>
        </p:spPr>
        <p:txBody>
          <a:bodyPr>
            <a:normAutofit/>
          </a:bodyPr>
          <a:lstStyle/>
          <a:p>
            <a:r>
              <a:rPr lang="es-MX" dirty="0"/>
              <a:t>Iniciar el Sistema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6BAA96-3DCB-2649-B68E-DA2AEA636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3600" y="2194560"/>
            <a:ext cx="6832600" cy="4024125"/>
          </a:xfrm>
        </p:spPr>
        <p:txBody>
          <a:bodyPr>
            <a:normAutofit/>
          </a:bodyPr>
          <a:lstStyle/>
          <a:p>
            <a:r>
              <a:rPr lang="es-MX" sz="1800" dirty="0"/>
              <a:t>La siguiente lista indica los pasos a seguir para hacer funcionar la plataforma de monitorización de CO2:</a:t>
            </a:r>
          </a:p>
          <a:p>
            <a:pPr marL="0" indent="0">
              <a:buNone/>
            </a:pPr>
            <a:endParaRPr lang="es-MX" sz="1800" dirty="0"/>
          </a:p>
          <a:p>
            <a:pPr lvl="1"/>
            <a:r>
              <a:rPr lang="es-MX" sz="1800" dirty="0"/>
              <a:t>Encender la Raspberry Pi 4, la cual inicializa automáticamente el servicio de bróker </a:t>
            </a:r>
            <a:r>
              <a:rPr lang="es-MX" sz="1800" dirty="0">
                <a:hlinkClick r:id="rId2" tooltip="Glosario de términos: MQTT"/>
              </a:rPr>
              <a:t>MQTT</a:t>
            </a:r>
            <a:r>
              <a:rPr lang="es-MX" sz="1800" dirty="0"/>
              <a:t>.</a:t>
            </a:r>
          </a:p>
          <a:p>
            <a:pPr lvl="1"/>
            <a:r>
              <a:rPr lang="es-MX" sz="1800" dirty="0"/>
              <a:t>Encender los sensores remotos, los cuales deben conectarse a una línea eléctrica mediante un cargador micro USB.</a:t>
            </a:r>
          </a:p>
          <a:p>
            <a:pPr lvl="1"/>
            <a:r>
              <a:rPr lang="es-MX" sz="1800" dirty="0"/>
              <a:t>Oprimir el botón de RESET de la placa de desarrollo.</a:t>
            </a:r>
          </a:p>
          <a:p>
            <a:pPr lvl="1"/>
            <a:r>
              <a:rPr lang="es-MX" sz="1800" dirty="0"/>
              <a:t>Esperar 15 segundos. Durante este tiempo el sensor remoto se conecta a la red WiFi, después al bróker MQTT; asimismo, el sensor de CO2 se ajusta.</a:t>
            </a:r>
          </a:p>
          <a:p>
            <a:endParaRPr lang="es-MX" sz="1500" dirty="0"/>
          </a:p>
        </p:txBody>
      </p:sp>
      <p:pic>
        <p:nvPicPr>
          <p:cNvPr id="9" name="Imagen 8" descr="Pantalla de una computadora&#10;&#10;Descripción generada automáticamente">
            <a:extLst>
              <a:ext uri="{FF2B5EF4-FFF2-40B4-BE49-F238E27FC236}">
                <a16:creationId xmlns:a16="http://schemas.microsoft.com/office/drawing/2014/main" id="{E591EDF2-1B19-6B4B-A6AB-9A534CFC8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907965"/>
            <a:ext cx="4166870" cy="2208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134603"/>
      </p:ext>
    </p:extLst>
  </p:cSld>
  <p:clrMapOvr>
    <a:masterClrMapping/>
  </p:clrMapOvr>
</p:sld>
</file>

<file path=ppt/theme/theme1.xml><?xml version="1.0" encoding="utf-8"?>
<a:theme xmlns:a="http://schemas.openxmlformats.org/drawingml/2006/main" name="Estela de condensación">
  <a:themeElements>
    <a:clrScheme name="Estela de condensació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Estela de condensació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tela de condensació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{BCF7A2F1-7337-E748-8B6C-2874F90278FB}tf10001079</Template>
  <TotalTime>2390</TotalTime>
  <Words>1050</Words>
  <Application>Microsoft Macintosh PowerPoint</Application>
  <PresentationFormat>Panorámica</PresentationFormat>
  <Paragraphs>60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Estela de condensación</vt:lpstr>
      <vt:lpstr>Red de monitorización de CO2 </vt:lpstr>
      <vt:lpstr>Presentación de PowerPoint</vt:lpstr>
      <vt:lpstr>Objetivo general </vt:lpstr>
      <vt:lpstr>Objetivos específicos </vt:lpstr>
      <vt:lpstr>Justificación </vt:lpstr>
      <vt:lpstr>Presentación de PowerPoint</vt:lpstr>
      <vt:lpstr>Software Requerido</vt:lpstr>
      <vt:lpstr>Hardware Requerido </vt:lpstr>
      <vt:lpstr>Iniciar el Sistema</vt:lpstr>
      <vt:lpstr>Presentación de PowerPoint</vt:lpstr>
      <vt:lpstr>Calibración de los sensores</vt:lpstr>
      <vt:lpstr>Diagrama de la infraestructura</vt:lpstr>
      <vt:lpstr>Referencias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de monitorización de CO2 </dc:title>
  <dc:creator>Areli Rojo Hernández</dc:creator>
  <cp:lastModifiedBy>Areli Rojo Hernández</cp:lastModifiedBy>
  <cp:revision>3</cp:revision>
  <dcterms:created xsi:type="dcterms:W3CDTF">2022-03-01T18:08:33Z</dcterms:created>
  <dcterms:modified xsi:type="dcterms:W3CDTF">2022-03-09T22:41:03Z</dcterms:modified>
</cp:coreProperties>
</file>

<file path=docProps/thumbnail.jpeg>
</file>